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6"/>
  </p:notesMasterIdLst>
  <p:handoutMasterIdLst>
    <p:handoutMasterId r:id="rId27"/>
  </p:handoutMasterIdLst>
  <p:sldIdLst>
    <p:sldId id="326" r:id="rId2"/>
    <p:sldId id="338" r:id="rId3"/>
    <p:sldId id="351" r:id="rId4"/>
    <p:sldId id="352" r:id="rId5"/>
    <p:sldId id="353" r:id="rId6"/>
    <p:sldId id="355" r:id="rId7"/>
    <p:sldId id="360" r:id="rId8"/>
    <p:sldId id="364" r:id="rId9"/>
    <p:sldId id="359" r:id="rId10"/>
    <p:sldId id="369" r:id="rId11"/>
    <p:sldId id="362" r:id="rId12"/>
    <p:sldId id="337" r:id="rId13"/>
    <p:sldId id="331" r:id="rId14"/>
    <p:sldId id="336" r:id="rId15"/>
    <p:sldId id="340" r:id="rId16"/>
    <p:sldId id="339" r:id="rId17"/>
    <p:sldId id="315" r:id="rId18"/>
    <p:sldId id="341" r:id="rId19"/>
    <p:sldId id="368" r:id="rId20"/>
    <p:sldId id="370" r:id="rId21"/>
    <p:sldId id="367" r:id="rId22"/>
    <p:sldId id="350" r:id="rId23"/>
    <p:sldId id="361" r:id="rId24"/>
    <p:sldId id="371" r:id="rId25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1AB"/>
    <a:srgbClr val="864300"/>
    <a:srgbClr val="00817F"/>
    <a:srgbClr val="66FFCC"/>
    <a:srgbClr val="00CC00"/>
    <a:srgbClr val="00FFCC"/>
    <a:srgbClr val="00812F"/>
    <a:srgbClr val="4773FF"/>
    <a:srgbClr val="5B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4820" autoAdjust="0"/>
  </p:normalViewPr>
  <p:slideViewPr>
    <p:cSldViewPr>
      <p:cViewPr varScale="1">
        <p:scale>
          <a:sx n="87" d="100"/>
          <a:sy n="87" d="100"/>
        </p:scale>
        <p:origin x="68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604" y="-102"/>
      </p:cViewPr>
      <p:guideLst>
        <p:guide orient="horz" pos="3127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9158210893741373E-3"/>
          <c:y val="6.9731607075572799E-2"/>
          <c:w val="0.95545634115323208"/>
          <c:h val="0.93026839292442709"/>
        </c:manualLayout>
      </c:layout>
      <c:ofPieChart>
        <c:ofPieType val="bar"/>
        <c:varyColors val="1"/>
        <c:ser>
          <c:idx val="0"/>
          <c:order val="0"/>
          <c:tx>
            <c:strRef>
              <c:f>'Delay Analysis'!$F$65:$J$65</c:f>
              <c:strCache>
                <c:ptCount val="5"/>
                <c:pt idx="0">
                  <c:v>Prod Time</c:v>
                </c:pt>
                <c:pt idx="1">
                  <c:v>Minor Delays</c:v>
                </c:pt>
                <c:pt idx="2">
                  <c:v>Mechanical </c:v>
                </c:pt>
                <c:pt idx="3">
                  <c:v>Operational</c:v>
                </c:pt>
                <c:pt idx="4">
                  <c:v>Personal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noFill/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2.0190251745280247E-2"/>
                  <c:y val="-8.59057540434461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Productive Time</a:t>
                    </a:r>
                  </a:p>
                  <a:p>
                    <a:pPr>
                      <a:defRPr sz="1200" b="1">
                        <a:solidFill>
                          <a:sysClr val="windowText" lastClr="000000"/>
                        </a:solidFill>
                      </a:defRPr>
                    </a:pPr>
                    <a:fld id="{D5152538-3AE2-45BD-A38B-1BA148A5CDF7}" type="PERCENTAGE">
                      <a:rPr lang="en-US"/>
                      <a:pPr>
                        <a:defRPr sz="1200" b="1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N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24242858025428"/>
                      <c:h val="0.2392631406784510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3837703276781124E-2"/>
                  <c:y val="0.143619897392081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Delays</a:t>
                    </a:r>
                  </a:p>
                  <a:p>
                    <a:r>
                      <a:rPr lang="en-US"/>
                      <a:t> &lt;10 min</a:t>
                    </a:r>
                  </a:p>
                  <a:p>
                    <a:fld id="{CBF81C36-2630-41A2-B569-5CFFCAFA4336}" type="PERCENTAGE">
                      <a:rPr lang="en-US"/>
                      <a:pPr/>
                      <a:t>[PERCENTAGE]</a:t>
                    </a:fld>
                    <a:endParaRPr lang="en-NZ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8.4062762281755209E-3"/>
                  <c:y val="-2.70663107387273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Mechanical</a:t>
                    </a:r>
                    <a:r>
                      <a:rPr lang="en-US" baseline="0"/>
                      <a:t> </a:t>
                    </a:r>
                    <a:fld id="{63FAEDD0-AE58-4C93-AD82-E50F68E00A61}" type="PERCENTAGE">
                      <a:rPr lang="en-US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57970728414353"/>
                      <c:h val="0.1487622607105672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5068251645829786E-7"/>
                  <c:y val="-1.81529414281916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Operational </a:t>
                    </a:r>
                    <a:fld id="{2BCC184C-6B07-4CF9-8132-761E440C35E0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74342233145029"/>
                      <c:h val="0.1487622607105672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6.8796709689639315E-2"/>
                  <c:y val="5.30994343762997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Personal</a:t>
                    </a:r>
                    <a:r>
                      <a:rPr lang="en-US" baseline="0"/>
                      <a:t> </a:t>
                    </a:r>
                    <a:fld id="{03F5724E-FE39-4DB7-9354-2D57555C704F}" type="PERCENTAGE">
                      <a:rPr lang="en-US"/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0.24119147679413905"/>
                  <c:y val="2.44715568921993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Delays </a:t>
                    </a:r>
                  </a:p>
                  <a:p>
                    <a:r>
                      <a:rPr lang="en-US"/>
                      <a:t>&gt;10 min</a:t>
                    </a:r>
                  </a:p>
                  <a:p>
                    <a:fld id="{D7E18D9B-AF1E-4B19-A482-36E7EF0A2022}" type="PERCENTAGE">
                      <a:rPr lang="en-US"/>
                      <a:pPr/>
                      <a:t>[PERCENTAGE]</a:t>
                    </a:fld>
                    <a:endParaRPr lang="en-NZ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'Delay Analysis'!$O$21:$R$21</c:f>
              <c:strCache>
                <c:ptCount val="4"/>
                <c:pt idx="0">
                  <c:v>Prod Time</c:v>
                </c:pt>
                <c:pt idx="1">
                  <c:v>Mechanical </c:v>
                </c:pt>
                <c:pt idx="2">
                  <c:v>Operational</c:v>
                </c:pt>
                <c:pt idx="3">
                  <c:v>Personal</c:v>
                </c:pt>
              </c:strCache>
            </c:strRef>
          </c:cat>
          <c:val>
            <c:numRef>
              <c:f>'Delay Analysis'!$F$66:$J$66</c:f>
              <c:numCache>
                <c:formatCode>General</c:formatCode>
                <c:ptCount val="5"/>
                <c:pt idx="0" formatCode="0.0">
                  <c:v>525.5</c:v>
                </c:pt>
                <c:pt idx="1">
                  <c:v>88.8</c:v>
                </c:pt>
                <c:pt idx="2" formatCode="0.0">
                  <c:v>226.18333333333334</c:v>
                </c:pt>
                <c:pt idx="3" formatCode="0.0">
                  <c:v>120.38</c:v>
                </c:pt>
                <c:pt idx="4" formatCode="0.0">
                  <c:v>29.15</c:v>
                </c:pt>
              </c:numCache>
            </c:numRef>
          </c:val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Rectangle 8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7" y="9429831"/>
            <a:ext cx="2944958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955910-7620-4B06-8538-927673A7FE3D}" type="datetime3">
              <a:rPr lang="en-US"/>
              <a:pPr>
                <a:defRPr/>
              </a:pPr>
              <a:t>8 October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260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4122"/>
            <a:ext cx="5438464" cy="44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13" tIns="47406" rIns="94813" bIns="474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02740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54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4022163" y="9722309"/>
            <a:ext cx="3077137" cy="51230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67B80F-F594-48AD-A3E6-D0D5BDEA732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55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34593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FFR wave 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6248401"/>
            <a:ext cx="6908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9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128738" y="5638801"/>
            <a:ext cx="169789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1016000" y="838201"/>
            <a:ext cx="10363200" cy="192087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29718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solidFill>
                  <a:srgbClr val="0081AB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5157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5931F-CA11-4375-A2FA-904472824A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77" y="5791048"/>
            <a:ext cx="1266092" cy="97503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B681-E61F-4377-86D4-316D5F38D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DBFA-7A0B-4208-9250-6E1DD533F7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8712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95401"/>
            <a:ext cx="5392615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295400"/>
            <a:ext cx="5392615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3786189"/>
            <a:ext cx="5392615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80088-118A-493C-9F9F-A94080BEDF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871200" cy="868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95401"/>
            <a:ext cx="10972800" cy="4830763"/>
          </a:xfrm>
        </p:spPr>
        <p:txBody>
          <a:bodyPr/>
          <a:lstStyle/>
          <a:p>
            <a:pPr lvl="0"/>
            <a:endParaRPr lang="en-NZ" noProof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313C2-B1E9-4451-B57D-8498DCC785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94D7E-5558-40AB-9CF8-9253C8CA8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8DF10-3C68-4019-BDA7-044170253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1"/>
            <a:ext cx="5392615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295401"/>
            <a:ext cx="5392615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62C6-61C9-4640-AFBA-EE4C99A7FC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4563-9575-480A-B609-D3DD1C24B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6EE5E-D8AB-4EF6-B6CF-0D9D9FEB23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67FB8-33E4-4565-973E-73AD36645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8D3FB-5E08-47AC-8781-DDA019F5ED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BF644-BCF3-4895-AF02-FD65AE713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4CC1919-FEAF-4726-967C-9B8C8FAEA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28" name="Freeform 12"/>
          <p:cNvSpPr>
            <a:spLocks/>
          </p:cNvSpPr>
          <p:nvPr/>
        </p:nvSpPr>
        <p:spPr bwMode="hidden">
          <a:xfrm>
            <a:off x="1219201" y="1981200"/>
            <a:ext cx="12188092" cy="2819400"/>
          </a:xfrm>
          <a:custGeom>
            <a:avLst/>
            <a:gdLst>
              <a:gd name="T0" fmla="*/ 0 w 5740"/>
              <a:gd name="T1" fmla="*/ 0 h 1906"/>
              <a:gd name="T2" fmla="*/ 0 w 5740"/>
              <a:gd name="T3" fmla="*/ 2147483647 h 1906"/>
              <a:gd name="T4" fmla="*/ 2147483647 w 5740"/>
              <a:gd name="T5" fmla="*/ 2147483647 h 1906"/>
              <a:gd name="T6" fmla="*/ 2147483647 w 5740"/>
              <a:gd name="T7" fmla="*/ 0 h 1906"/>
              <a:gd name="T8" fmla="*/ 0 w 5740"/>
              <a:gd name="T9" fmla="*/ 0 h 1906"/>
              <a:gd name="T10" fmla="*/ 0 w 5740"/>
              <a:gd name="T11" fmla="*/ 0 h 19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0" h="1906">
                <a:moveTo>
                  <a:pt x="0" y="0"/>
                </a:moveTo>
                <a:lnTo>
                  <a:pt x="0" y="1906"/>
                </a:lnTo>
                <a:lnTo>
                  <a:pt x="5740" y="1906"/>
                </a:lnTo>
                <a:lnTo>
                  <a:pt x="5740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/>
        </p:spPr>
        <p:txBody>
          <a:bodyPr/>
          <a:lstStyle/>
          <a:p>
            <a:pPr eaLnBrk="0" hangingPunct="0">
              <a:defRPr/>
            </a:pPr>
            <a:endParaRPr lang="en-NZ"/>
          </a:p>
        </p:txBody>
      </p:sp>
      <p:sp>
        <p:nvSpPr>
          <p:cNvPr id="10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8712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95401"/>
            <a:ext cx="109728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1" name="Picture 18" descr="FFR wave rgb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154" y="6184901"/>
            <a:ext cx="824718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3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623063" y="5886450"/>
            <a:ext cx="14165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77" y="5791048"/>
            <a:ext cx="1266092" cy="97503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60" r:id="rId8"/>
    <p:sldLayoutId id="2147483659" r:id="rId9"/>
    <p:sldLayoutId id="2147483658" r:id="rId10"/>
    <p:sldLayoutId id="2147483657" r:id="rId11"/>
    <p:sldLayoutId id="2147483656" r:id="rId12"/>
    <p:sldLayoutId id="214748365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0081AB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30000"/>
        </a:spcAft>
        <a:buClr>
          <a:srgbClr val="0081AB"/>
        </a:buClr>
        <a:buSzPct val="70000"/>
        <a:buFont typeface="Wingdings" pitchFamily="2" charset="2"/>
        <a:buChar char="n"/>
        <a:defRPr sz="28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30000"/>
        </a:spcAft>
        <a:buClr>
          <a:srgbClr val="0081AB"/>
        </a:buClr>
        <a:buSzPct val="120000"/>
        <a:buFont typeface="Symbol" pitchFamily="18" charset="2"/>
        <a:buChar char="·"/>
        <a:defRPr sz="2400">
          <a:solidFill>
            <a:schemeClr val="bg2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30000"/>
        </a:spcAft>
        <a:buClr>
          <a:srgbClr val="0081AB"/>
        </a:buClr>
        <a:buSzPct val="120000"/>
        <a:buFont typeface="Arial Black" pitchFamily="34" charset="0"/>
        <a:buChar char="-"/>
        <a:defRPr sz="2400">
          <a:solidFill>
            <a:schemeClr val="bg2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2000" b="1">
          <a:solidFill>
            <a:schemeClr val="bg2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1AB"/>
        </a:buClr>
        <a:buSzPct val="70000"/>
        <a:buFont typeface="Wingdings" pitchFamily="2" charset="2"/>
        <a:buChar char="n"/>
        <a:defRPr sz="1600" b="1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88230"/>
            <a:ext cx="7848600" cy="1371600"/>
          </a:xfrm>
        </p:spPr>
        <p:txBody>
          <a:bodyPr/>
          <a:lstStyle/>
          <a:p>
            <a:r>
              <a:rPr lang="en-NZ" sz="3600" dirty="0"/>
              <a:t>Harvesting </a:t>
            </a:r>
            <a:r>
              <a:rPr lang="en-NZ" sz="3600" dirty="0"/>
              <a:t>Technology &amp; Automation Trends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71600" y="5307013"/>
            <a:ext cx="937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defRPr/>
            </a:pPr>
            <a:r>
              <a:rPr lang="en-NZ" sz="2800" b="1" kern="0" dirty="0">
                <a:solidFill>
                  <a:srgbClr val="0081AB"/>
                </a:solidFill>
                <a:latin typeface="+mj-lt"/>
                <a:cs typeface="+mn-cs"/>
              </a:rPr>
              <a:t>Rien </a:t>
            </a:r>
            <a:r>
              <a:rPr lang="en-NZ" sz="2800" b="1" kern="0" dirty="0">
                <a:solidFill>
                  <a:srgbClr val="0081AB"/>
                </a:solidFill>
                <a:latin typeface="+mj-lt"/>
                <a:cs typeface="+mn-cs"/>
              </a:rPr>
              <a:t>Visser </a:t>
            </a:r>
            <a:r>
              <a:rPr lang="en-NZ" sz="2800" b="1" i="1" kern="0" dirty="0">
                <a:solidFill>
                  <a:srgbClr val="0081AB"/>
                </a:solidFill>
                <a:latin typeface="+mj-lt"/>
                <a:cs typeface="+mn-cs"/>
              </a:rPr>
              <a:t>(&amp; Hunter Harrill)</a:t>
            </a:r>
            <a:endParaRPr lang="en-NZ" sz="2800" b="1" i="1" kern="0" dirty="0">
              <a:solidFill>
                <a:srgbClr val="0081AB"/>
              </a:solidFill>
              <a:latin typeface="+mj-lt"/>
              <a:cs typeface="+mn-cs"/>
            </a:endParaRPr>
          </a:p>
          <a:p>
            <a:pPr algn="ctr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defRPr/>
            </a:pPr>
            <a:r>
              <a:rPr lang="en-NZ" sz="2800" b="1" kern="0" dirty="0">
                <a:solidFill>
                  <a:srgbClr val="0081AB"/>
                </a:solidFill>
                <a:latin typeface="+mj-lt"/>
                <a:cs typeface="+mn-cs"/>
              </a:rPr>
              <a:t>UC School of Forestry</a:t>
            </a:r>
          </a:p>
          <a:p>
            <a:pPr algn="ctr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None/>
              <a:defRPr/>
            </a:pPr>
            <a:endParaRPr lang="en-US" sz="2000" kern="0" dirty="0">
              <a:solidFill>
                <a:srgbClr val="0081AB"/>
              </a:solidFill>
              <a:latin typeface="+mn-l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573276"/>
            <a:ext cx="9906000" cy="3671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128056"/>
            <a:ext cx="1860121" cy="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33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FGR </a:t>
            </a:r>
            <a:r>
              <a:rPr lang="en-NZ" dirty="0"/>
              <a:t>UC </a:t>
            </a:r>
            <a:r>
              <a:rPr lang="en-NZ" dirty="0" smtClean="0"/>
              <a:t>Benchmarking System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z="2000" dirty="0"/>
              <a:t>Successful system – since 2008 – 1400+ unique entries</a:t>
            </a:r>
          </a:p>
          <a:p>
            <a:r>
              <a:rPr lang="en-NZ" sz="2000" dirty="0"/>
              <a:t>Tracking cost and productivity:</a:t>
            </a:r>
          </a:p>
          <a:p>
            <a:r>
              <a:rPr lang="en-NZ" sz="2000" dirty="0"/>
              <a:t>Based on 20 stand, terrain and </a:t>
            </a:r>
          </a:p>
          <a:p>
            <a:pPr marL="0" indent="0">
              <a:buNone/>
            </a:pPr>
            <a:r>
              <a:rPr lang="en-NZ" sz="2000" dirty="0"/>
              <a:t>	</a:t>
            </a:r>
            <a:r>
              <a:rPr lang="en-NZ" sz="2000" dirty="0"/>
              <a:t>systems parameters.</a:t>
            </a:r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r>
              <a:rPr lang="en-NZ" sz="2000" u="sng" dirty="0"/>
              <a:t>2017 results?</a:t>
            </a:r>
          </a:p>
          <a:p>
            <a:pPr marL="0" indent="0">
              <a:buNone/>
            </a:pPr>
            <a:r>
              <a:rPr lang="en-NZ" sz="2000" dirty="0"/>
              <a:t>GB = </a:t>
            </a:r>
            <a:r>
              <a:rPr lang="en-NZ" sz="2000" dirty="0"/>
              <a:t>$26.80/t </a:t>
            </a:r>
            <a:r>
              <a:rPr lang="en-NZ" sz="2000" dirty="0"/>
              <a:t> (range </a:t>
            </a:r>
            <a:r>
              <a:rPr lang="en-NZ" sz="2000" dirty="0"/>
              <a:t>$</a:t>
            </a:r>
            <a:r>
              <a:rPr lang="en-NZ" sz="2000" dirty="0"/>
              <a:t>14 </a:t>
            </a:r>
            <a:r>
              <a:rPr lang="en-NZ" sz="2000" dirty="0"/>
              <a:t>to $</a:t>
            </a:r>
            <a:r>
              <a:rPr lang="en-NZ" sz="2000" dirty="0"/>
              <a:t>55)</a:t>
            </a:r>
            <a:endParaRPr lang="en-NZ" sz="2000" dirty="0"/>
          </a:p>
          <a:p>
            <a:pPr marL="0" indent="0">
              <a:buNone/>
            </a:pPr>
            <a:r>
              <a:rPr lang="en-NZ" sz="2000" dirty="0"/>
              <a:t>Yarder = </a:t>
            </a:r>
            <a:r>
              <a:rPr lang="en-NZ" sz="2000" dirty="0"/>
              <a:t>$39.40/t </a:t>
            </a:r>
            <a:r>
              <a:rPr lang="en-NZ" sz="2000" dirty="0"/>
              <a:t>(range $19 </a:t>
            </a:r>
            <a:r>
              <a:rPr lang="en-NZ" sz="2000" dirty="0"/>
              <a:t>to </a:t>
            </a:r>
            <a:r>
              <a:rPr lang="en-NZ" sz="2000" dirty="0"/>
              <a:t>$70)</a:t>
            </a:r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3100" y="1905000"/>
            <a:ext cx="622546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06611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Benchmarking – Mechanisation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05000"/>
            <a:ext cx="6858000" cy="4377539"/>
          </a:xfrm>
        </p:spPr>
        <p:txBody>
          <a:bodyPr/>
          <a:lstStyle/>
          <a:p>
            <a:r>
              <a:rPr lang="en-NZ" sz="2000" dirty="0"/>
              <a:t>A significant change!! </a:t>
            </a:r>
            <a:r>
              <a:rPr lang="en-NZ" sz="2000" dirty="0">
                <a:sym typeface="Wingdings" panose="05000000000000000000" pitchFamily="2" charset="2"/>
              </a:rPr>
              <a:t></a:t>
            </a: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r>
              <a:rPr lang="en-NZ" sz="2000" dirty="0"/>
              <a:t>Worker / Machine ratio?</a:t>
            </a:r>
          </a:p>
          <a:p>
            <a:r>
              <a:rPr lang="en-NZ" sz="2000" i="1" dirty="0"/>
              <a:t>GB </a:t>
            </a:r>
            <a:r>
              <a:rPr lang="en-NZ" sz="2000" i="1" dirty="0"/>
              <a:t>= 1.35  Yarder = 1.5</a:t>
            </a:r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endParaRPr lang="en-NZ" sz="2000" dirty="0"/>
          </a:p>
          <a:p>
            <a:pPr marL="0" indent="0">
              <a:buNone/>
            </a:pPr>
            <a:r>
              <a:rPr lang="en-NZ" sz="2000" dirty="0"/>
              <a:t>Winch assist? </a:t>
            </a:r>
          </a:p>
          <a:p>
            <a:r>
              <a:rPr lang="en-NZ" sz="2000" i="1" dirty="0"/>
              <a:t>$1.30/t higher: paying </a:t>
            </a:r>
            <a:r>
              <a:rPr lang="en-NZ" sz="2000" i="1" dirty="0"/>
              <a:t>a small premium for this </a:t>
            </a:r>
            <a:r>
              <a:rPr lang="en-NZ" sz="2000" i="1" dirty="0"/>
              <a:t>service?</a:t>
            </a:r>
          </a:p>
          <a:p>
            <a:r>
              <a:rPr lang="en-NZ" sz="2000" i="1" dirty="0"/>
              <a:t>b</a:t>
            </a:r>
            <a:r>
              <a:rPr lang="en-NZ" sz="2000" i="1" dirty="0"/>
              <a:t>ut, systems operating on steeper slopes</a:t>
            </a:r>
          </a:p>
          <a:p>
            <a:pPr marL="457200" lvl="1" indent="0">
              <a:buNone/>
            </a:pPr>
            <a:endParaRPr lang="en-NZ" sz="2000" b="1" dirty="0">
              <a:sym typeface="Wingdings" panose="05000000000000000000" pitchFamily="2" charset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1" y="1117396"/>
            <a:ext cx="5795202" cy="375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0963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1000" y="4343400"/>
            <a:ext cx="1598925" cy="21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64" y="238691"/>
            <a:ext cx="10871200" cy="868362"/>
          </a:xfrm>
        </p:spPr>
        <p:txBody>
          <a:bodyPr/>
          <a:lstStyle/>
          <a:p>
            <a:r>
              <a:rPr lang="en-NZ" dirty="0" smtClean="0"/>
              <a:t>Yarder Survey – 2018 Results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884" y="1134595"/>
            <a:ext cx="4862516" cy="4830763"/>
          </a:xfrm>
        </p:spPr>
        <p:txBody>
          <a:bodyPr/>
          <a:lstStyle/>
          <a:p>
            <a:r>
              <a:rPr lang="en-NZ" sz="2000" dirty="0"/>
              <a:t>343 </a:t>
            </a:r>
            <a:r>
              <a:rPr lang="en-NZ" sz="2000" dirty="0"/>
              <a:t>entries </a:t>
            </a:r>
            <a:r>
              <a:rPr lang="en-NZ" sz="2000" dirty="0"/>
              <a:t>(2012 = 305)</a:t>
            </a:r>
            <a:endParaRPr lang="en-NZ" sz="2000" dirty="0"/>
          </a:p>
          <a:p>
            <a:r>
              <a:rPr lang="en-NZ" sz="2000" dirty="0">
                <a:sym typeface="Wingdings" panose="05000000000000000000" pitchFamily="2" charset="2"/>
              </a:rPr>
              <a:t>Shift towards East Coast (49 70!) &amp; Southern NI (23 54).</a:t>
            </a:r>
          </a:p>
          <a:p>
            <a:r>
              <a:rPr lang="en-NZ" sz="2000" dirty="0"/>
              <a:t>Greater proportion of crews in woodlots (estimated 30%)</a:t>
            </a:r>
            <a:endParaRPr lang="en-NZ" sz="2000" dirty="0">
              <a:sym typeface="Wingdings" panose="05000000000000000000" pitchFamily="2" charset="2"/>
            </a:endParaRPr>
          </a:p>
          <a:p>
            <a:r>
              <a:rPr lang="en-NZ" sz="2000" dirty="0"/>
              <a:t>New players: T Mar, Active, Koller</a:t>
            </a:r>
            <a:endParaRPr lang="en-NZ" sz="2000" dirty="0"/>
          </a:p>
          <a:p>
            <a:pPr lvl="1"/>
            <a:endParaRPr lang="en-NZ" sz="2000" b="1" dirty="0"/>
          </a:p>
          <a:p>
            <a:pPr lvl="1"/>
            <a:endParaRPr lang="en-NZ" sz="2000" b="1" dirty="0"/>
          </a:p>
          <a:p>
            <a:pPr lvl="1"/>
            <a:endParaRPr lang="en-NZ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874" y="3893661"/>
            <a:ext cx="2188724" cy="2286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2964" y="4038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032" y="1213181"/>
            <a:ext cx="5243412" cy="42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54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1" y="3581401"/>
            <a:ext cx="1906987" cy="2769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4457700" cy="868362"/>
          </a:xfrm>
        </p:spPr>
        <p:txBody>
          <a:bodyPr/>
          <a:lstStyle/>
          <a:p>
            <a:r>
              <a:rPr lang="en-NZ" dirty="0" smtClean="0"/>
              <a:t>Type &amp; Models…</a:t>
            </a:r>
            <a:endParaRPr lang="en-NZ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126060"/>
              </p:ext>
            </p:extLst>
          </p:nvPr>
        </p:nvGraphicFramePr>
        <p:xfrm>
          <a:off x="5331820" y="1086376"/>
          <a:ext cx="3390637" cy="1165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745"/>
                <a:gridCol w="939446"/>
                <a:gridCol w="939446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NZ" sz="2000" b="1" u="none" strike="noStrike" dirty="0">
                          <a:effectLst/>
                        </a:rPr>
                        <a:t>Yarder Type</a:t>
                      </a:r>
                      <a:endParaRPr lang="en-N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b="1" dirty="0" smtClean="0">
                          <a:solidFill>
                            <a:srgbClr val="FF0000"/>
                          </a:solidFill>
                        </a:rPr>
                        <a:t>2012</a:t>
                      </a:r>
                      <a:endParaRPr lang="en-NZ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2000" b="1" dirty="0" smtClean="0">
                          <a:solidFill>
                            <a:srgbClr val="FF0000"/>
                          </a:solidFill>
                        </a:rPr>
                        <a:t>2018</a:t>
                      </a:r>
                      <a:endParaRPr lang="en-NZ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u="none" strike="noStrike" dirty="0">
                          <a:effectLst/>
                        </a:rPr>
                        <a:t>Tower</a:t>
                      </a:r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800" u="none" strike="noStrike" dirty="0" smtClean="0">
                          <a:effectLst/>
                        </a:rPr>
                        <a:t>67%</a:t>
                      </a:r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u="none" strike="noStrike" dirty="0">
                          <a:effectLst/>
                        </a:rPr>
                        <a:t>Swing</a:t>
                      </a:r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800" u="none" strike="noStrike" dirty="0" smtClean="0">
                          <a:effectLst/>
                        </a:rPr>
                        <a:t>30%</a:t>
                      </a:r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u="none" strike="noStrike">
                          <a:effectLst/>
                        </a:rPr>
                        <a:t>Excavator</a:t>
                      </a:r>
                      <a:endParaRPr lang="en-NZ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800" u="none" strike="noStrike" dirty="0" smtClean="0">
                          <a:effectLst/>
                        </a:rPr>
                        <a:t>3%</a:t>
                      </a:r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292199"/>
              </p:ext>
            </p:extLst>
          </p:nvPr>
        </p:nvGraphicFramePr>
        <p:xfrm>
          <a:off x="2226538" y="3200401"/>
          <a:ext cx="2588277" cy="2585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3004"/>
                <a:gridCol w="90527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Yarder Model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endParaRPr lang="en-NZ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TMY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BE70LT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009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543002"/>
              </p:ext>
            </p:extLst>
          </p:nvPr>
        </p:nvGraphicFramePr>
        <p:xfrm>
          <a:off x="7027139" y="3205530"/>
          <a:ext cx="2848365" cy="2585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0011"/>
                <a:gridCol w="1168354"/>
              </a:tblGrid>
              <a:tr h="30611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Yarder </a:t>
                      </a:r>
                      <a:r>
                        <a:rPr lang="en-NZ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</a:t>
                      </a:r>
                      <a:endParaRPr lang="en-NZ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TMY 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70 &amp; 70LT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TSY 255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</a:tr>
              <a:tr h="23504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Madill 122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NZ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 bwMode="auto">
          <a:xfrm>
            <a:off x="5637513" y="3581400"/>
            <a:ext cx="978408" cy="865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740945"/>
            <a:ext cx="1412200" cy="1883595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85800" y="1143001"/>
            <a:ext cx="6081249" cy="12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Symbol" pitchFamily="18" charset="2"/>
              <a:buChar char="·"/>
              <a:defRPr sz="24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 Black" pitchFamily="34" charset="0"/>
              <a:buChar char="-"/>
              <a:defRPr sz="2400">
                <a:solidFill>
                  <a:schemeClr val="bg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r>
              <a:rPr lang="en-NZ" kern="0" dirty="0"/>
              <a:t>More swingers</a:t>
            </a:r>
          </a:p>
          <a:p>
            <a:r>
              <a:rPr lang="en-NZ" kern="0" dirty="0"/>
              <a:t>More excavators</a:t>
            </a:r>
          </a:p>
          <a:p>
            <a:r>
              <a:rPr lang="en-NZ" kern="0" dirty="0"/>
              <a:t>And… no surprises? bigger!</a:t>
            </a:r>
          </a:p>
        </p:txBody>
      </p:sp>
    </p:spTree>
    <p:extLst>
      <p:ext uri="{BB962C8B-B14F-4D97-AF65-F5344CB8AC3E}">
        <p14:creationId xmlns:p14="http://schemas.microsoft.com/office/powerpoint/2010/main" val="2762328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832850" cy="715962"/>
          </a:xfrm>
        </p:spPr>
        <p:txBody>
          <a:bodyPr/>
          <a:lstStyle/>
          <a:p>
            <a:r>
              <a:rPr lang="en-NZ" dirty="0" smtClean="0"/>
              <a:t>Rigging Configurations used?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635" b="2011"/>
          <a:stretch/>
        </p:blipFill>
        <p:spPr bwMode="auto">
          <a:xfrm>
            <a:off x="1126847" y="3810000"/>
            <a:ext cx="4924106" cy="2862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30490"/>
            <a:ext cx="4919898" cy="299949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474" t="3664" r="1374" b="6292"/>
          <a:stretch/>
        </p:blipFill>
        <p:spPr bwMode="auto">
          <a:xfrm>
            <a:off x="4728786" y="3962401"/>
            <a:ext cx="1636474" cy="2143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Down Arrow 8"/>
          <p:cNvSpPr/>
          <p:nvPr/>
        </p:nvSpPr>
        <p:spPr bwMode="auto">
          <a:xfrm>
            <a:off x="7755690" y="3454792"/>
            <a:ext cx="613627" cy="67519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" name="TextBox 9"/>
          <p:cNvSpPr txBox="1"/>
          <p:nvPr/>
        </p:nvSpPr>
        <p:spPr>
          <a:xfrm>
            <a:off x="6696272" y="1371601"/>
            <a:ext cx="3391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i="1" dirty="0">
                <a:solidFill>
                  <a:schemeClr val="bg2"/>
                </a:solidFill>
                <a:latin typeface="+mn-lt"/>
              </a:rPr>
              <a:t>We are changing!</a:t>
            </a: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r>
              <a:rPr lang="en-NZ" sz="2400" b="1" dirty="0">
                <a:solidFill>
                  <a:srgbClr val="FF0000"/>
                </a:solidFill>
                <a:latin typeface="+mn-lt"/>
              </a:rPr>
              <a:t>2012 </a:t>
            </a:r>
            <a:r>
              <a:rPr lang="en-NZ" sz="2400" dirty="0">
                <a:solidFill>
                  <a:schemeClr val="bg2"/>
                </a:solidFill>
                <a:latin typeface="+mn-lt"/>
              </a:rPr>
              <a:t>– top 4 preferred systems all ‘manual’</a:t>
            </a: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r>
              <a:rPr lang="en-NZ" sz="2400" b="1" dirty="0">
                <a:solidFill>
                  <a:srgbClr val="FF0000"/>
                </a:solidFill>
                <a:latin typeface="+mn-lt"/>
              </a:rPr>
              <a:t>2018 </a:t>
            </a:r>
            <a:r>
              <a:rPr lang="en-NZ" sz="2400" dirty="0">
                <a:solidFill>
                  <a:schemeClr val="bg2"/>
                </a:solidFill>
                <a:latin typeface="+mn-lt"/>
              </a:rPr>
              <a:t>– 3 of 4 preferred </a:t>
            </a:r>
            <a:r>
              <a:rPr lang="en-NZ" sz="2400" dirty="0">
                <a:solidFill>
                  <a:schemeClr val="bg2"/>
                </a:solidFill>
                <a:latin typeface="+mn-lt"/>
              </a:rPr>
              <a:t>systems </a:t>
            </a:r>
            <a:r>
              <a:rPr lang="en-NZ" sz="2400" dirty="0">
                <a:solidFill>
                  <a:schemeClr val="bg2"/>
                </a:solidFill>
                <a:latin typeface="+mn-lt"/>
              </a:rPr>
              <a:t>‘mechanical’ </a:t>
            </a:r>
            <a:endParaRPr lang="en-NZ" sz="2400" dirty="0">
              <a:solidFill>
                <a:schemeClr val="bg2"/>
              </a:solidFill>
              <a:latin typeface="+mn-lt"/>
            </a:endParaRP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  <a:p>
            <a:endParaRPr lang="en-NZ" sz="24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02994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1" y="3300955"/>
            <a:ext cx="4953000" cy="3501638"/>
          </a:xfrm>
          <a:prstGeom prst="rect">
            <a:avLst/>
          </a:prstGeom>
        </p:spPr>
      </p:pic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Yarder Design Project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47800" y="1066801"/>
            <a:ext cx="6835140" cy="4830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Symbol" pitchFamily="18" charset="2"/>
              <a:buChar char="·"/>
              <a:defRPr sz="24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 Black" pitchFamily="34" charset="0"/>
              <a:buChar char="-"/>
              <a:defRPr sz="2400">
                <a:solidFill>
                  <a:schemeClr val="bg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NZ" sz="2400" b="0" kern="0" dirty="0"/>
              <a:t>Goal?</a:t>
            </a:r>
          </a:p>
          <a:p>
            <a:r>
              <a:rPr lang="en-NZ" sz="2400" b="0" kern="0" dirty="0"/>
              <a:t>EU – 15 manufacturers, 63 different </a:t>
            </a:r>
            <a:r>
              <a:rPr lang="en-NZ" sz="2400" b="0" kern="0" dirty="0"/>
              <a:t>models!</a:t>
            </a:r>
            <a:endParaRPr lang="en-NZ" sz="2400" b="0" kern="0" dirty="0"/>
          </a:p>
          <a:p>
            <a:r>
              <a:rPr lang="en-NZ" sz="2400" b="0" kern="0" dirty="0"/>
              <a:t>Best of both worlds: Euro smarts and north American strength?</a:t>
            </a:r>
          </a:p>
          <a:p>
            <a:r>
              <a:rPr lang="en-NZ" sz="2400" b="0" kern="0" dirty="0"/>
              <a:t>UC - support design and NZ testing</a:t>
            </a:r>
            <a:endParaRPr lang="en-NZ" sz="2400" kern="0" dirty="0"/>
          </a:p>
          <a:p>
            <a:endParaRPr lang="en-NZ" sz="2400" kern="0" dirty="0"/>
          </a:p>
          <a:p>
            <a:endParaRPr lang="en-NZ" sz="2400" kern="0" dirty="0"/>
          </a:p>
        </p:txBody>
      </p:sp>
      <p:pic>
        <p:nvPicPr>
          <p:cNvPr id="6" name="Grafik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1" y="4854111"/>
            <a:ext cx="2208227" cy="1655416"/>
          </a:xfrm>
          <a:prstGeom prst="rect">
            <a:avLst/>
          </a:prstGeom>
        </p:spPr>
      </p:pic>
      <p:pic>
        <p:nvPicPr>
          <p:cNvPr id="7" name="Grafik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752" y="1196514"/>
            <a:ext cx="2680785" cy="2003887"/>
          </a:xfrm>
          <a:prstGeom prst="rect">
            <a:avLst/>
          </a:prstGeom>
        </p:spPr>
      </p:pic>
      <p:pic>
        <p:nvPicPr>
          <p:cNvPr id="8" name="Grafik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3253913"/>
            <a:ext cx="2812160" cy="154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82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Yarder Design Project</a:t>
            </a:r>
            <a:endParaRPr lang="en-US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479" y="2481502"/>
            <a:ext cx="1452481" cy="335349"/>
          </a:xfrm>
          <a:prstGeom prst="rect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="" xmlns:a16="http://schemas.microsoft.com/office/drawing/2014/main" id="{03123295-36FA-43A9-9798-9B12DF173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063" y="4495800"/>
            <a:ext cx="2337339" cy="195503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90600" y="1171845"/>
            <a:ext cx="6166014" cy="1371600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Contractor visit to EU 2017</a:t>
            </a:r>
          </a:p>
          <a:p>
            <a:pPr marL="0" indent="0">
              <a:buNone/>
            </a:pPr>
            <a:r>
              <a:rPr lang="en-NZ" sz="2400" dirty="0"/>
              <a:t>Two main design options... both hybrids!</a:t>
            </a:r>
          </a:p>
          <a:p>
            <a:endParaRPr lang="en-NZ" sz="2400" dirty="0"/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1" y="1210288"/>
            <a:ext cx="2624161" cy="349888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C2038497-A676-4D53-AF03-15D272B7CA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00" y="4268354"/>
            <a:ext cx="1535606" cy="1559646"/>
          </a:xfrm>
          <a:prstGeom prst="rect">
            <a:avLst/>
          </a:prstGeom>
        </p:spPr>
      </p:pic>
      <p:pic>
        <p:nvPicPr>
          <p:cNvPr id="7" name="Grafik 11">
            <a:extLst>
              <a:ext uri="{FF2B5EF4-FFF2-40B4-BE49-F238E27FC236}">
                <a16:creationId xmlns="" xmlns:a16="http://schemas.microsoft.com/office/drawing/2014/main" id="{3B10892A-04ED-41C5-80A5-60CB46AC3A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76" r="22955"/>
          <a:stretch/>
        </p:blipFill>
        <p:spPr>
          <a:xfrm>
            <a:off x="1838409" y="2209800"/>
            <a:ext cx="3304194" cy="341624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802129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Technology: Tension </a:t>
            </a:r>
            <a:r>
              <a:rPr lang="en-NZ" dirty="0"/>
              <a:t>Monitoring </a:t>
            </a:r>
            <a:r>
              <a:rPr lang="en-NZ" dirty="0" smtClean="0"/>
              <a:t>App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1143000"/>
            <a:ext cx="3591153" cy="4788204"/>
          </a:xfrm>
        </p:spPr>
      </p:pic>
      <p:sp>
        <p:nvSpPr>
          <p:cNvPr id="8" name="Rectangle 7"/>
          <p:cNvSpPr/>
          <p:nvPr/>
        </p:nvSpPr>
        <p:spPr>
          <a:xfrm>
            <a:off x="609600" y="1328879"/>
            <a:ext cx="6858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UC / FGR Tension monitoring research </a:t>
            </a: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  <a:sym typeface="Wingdings" panose="05000000000000000000" pitchFamily="2" charset="2"/>
              </a:rPr>
              <a:t> </a:t>
            </a: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 Lots!!</a:t>
            </a:r>
          </a:p>
          <a:p>
            <a:pPr marL="40005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" panose="020B0604020202020204" pitchFamily="34" charset="0"/>
              <a:buChar char="•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C</a:t>
            </a: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able yarders (H. Harrill PhD</a:t>
            </a: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)</a:t>
            </a:r>
            <a:endParaRPr lang="en-NZ" sz="2200" b="1" kern="0" dirty="0">
              <a:solidFill>
                <a:srgbClr val="000514"/>
              </a:solidFill>
              <a:latin typeface="Arial"/>
              <a:cs typeface="Arial"/>
            </a:endParaRPr>
          </a:p>
          <a:p>
            <a:pPr marL="40005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" panose="020B0604020202020204" pitchFamily="34" charset="0"/>
              <a:buChar char="•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Winch-assist testing</a:t>
            </a:r>
          </a:p>
          <a:p>
            <a:pPr marL="5715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Info extensively used for safety design, testing and training.</a:t>
            </a:r>
          </a:p>
          <a:p>
            <a:pPr marL="5715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</a:pPr>
            <a:endParaRPr lang="en-NZ" sz="2200" b="1" kern="0" dirty="0">
              <a:solidFill>
                <a:srgbClr val="000514"/>
              </a:solidFill>
              <a:latin typeface="Arial"/>
              <a:cs typeface="Arial"/>
            </a:endParaRPr>
          </a:p>
          <a:p>
            <a:pPr marL="5715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2016 Student project (Amy Martin)</a:t>
            </a:r>
          </a:p>
          <a:p>
            <a:pPr marL="40005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" panose="020B0604020202020204" pitchFamily="34" charset="0"/>
              <a:buChar char="•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make an operator friendly App</a:t>
            </a:r>
          </a:p>
          <a:p>
            <a:pPr marL="40005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" panose="020B0604020202020204" pitchFamily="34" charset="0"/>
              <a:buChar char="•"/>
            </a:pPr>
            <a:r>
              <a:rPr lang="en-NZ" sz="2200" b="1" kern="0" dirty="0">
                <a:solidFill>
                  <a:srgbClr val="000514"/>
                </a:solidFill>
                <a:latin typeface="Arial"/>
                <a:cs typeface="Arial"/>
              </a:rPr>
              <a:t>now commercial through DCE!</a:t>
            </a:r>
          </a:p>
          <a:p>
            <a:pPr marL="40005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" panose="020B0604020202020204" pitchFamily="34" charset="0"/>
              <a:buChar char="•"/>
            </a:pPr>
            <a:endParaRPr lang="en-NZ" sz="2200" b="1" kern="0" dirty="0">
              <a:solidFill>
                <a:srgbClr val="00051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875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359" y="171584"/>
            <a:ext cx="8832850" cy="868362"/>
          </a:xfrm>
        </p:spPr>
        <p:txBody>
          <a:bodyPr/>
          <a:lstStyle/>
          <a:p>
            <a:pPr algn="l"/>
            <a:r>
              <a:rPr lang="en-NZ" sz="3200" dirty="0"/>
              <a:t>Technology: GPS Tracking </a:t>
            </a:r>
            <a:br>
              <a:rPr lang="en-NZ" sz="3200" dirty="0"/>
            </a:br>
            <a:r>
              <a:rPr lang="en-NZ" sz="3200" dirty="0"/>
              <a:t>/ Utilisation Rate</a:t>
            </a: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844" y="1271299"/>
            <a:ext cx="9105900" cy="3368044"/>
          </a:xfrm>
        </p:spPr>
        <p:txBody>
          <a:bodyPr/>
          <a:lstStyle/>
          <a:p>
            <a:pPr marL="0" indent="0">
              <a:buNone/>
            </a:pPr>
            <a:r>
              <a:rPr lang="en-NZ" sz="2000" b="0" dirty="0"/>
              <a:t> </a:t>
            </a:r>
            <a:r>
              <a:rPr lang="en-NZ" sz="2000" b="0" dirty="0"/>
              <a:t>                   Typical machine utilisation info </a:t>
            </a:r>
            <a:r>
              <a:rPr lang="en-NZ" sz="2000" b="0" dirty="0">
                <a:sym typeface="Wingdings" panose="05000000000000000000" pitchFamily="2" charset="2"/>
              </a:rPr>
              <a:t></a:t>
            </a:r>
            <a:endParaRPr lang="en-NZ" sz="2000" b="0" dirty="0"/>
          </a:p>
          <a:p>
            <a:endParaRPr lang="en-NZ" sz="800" b="0" dirty="0"/>
          </a:p>
          <a:p>
            <a:r>
              <a:rPr lang="en-NZ" sz="2000" b="0" dirty="0"/>
              <a:t>For winch-assist? </a:t>
            </a:r>
            <a:r>
              <a:rPr lang="en-NZ" sz="2000" b="0" dirty="0" err="1"/>
              <a:t>Avg</a:t>
            </a:r>
            <a:r>
              <a:rPr lang="en-NZ" sz="2000" b="0" dirty="0"/>
              <a:t> </a:t>
            </a:r>
            <a:r>
              <a:rPr lang="en-NZ" sz="2000" b="0" dirty="0"/>
              <a:t>82 hrs/month or </a:t>
            </a:r>
            <a:r>
              <a:rPr lang="en-NZ" sz="2000" b="0" dirty="0"/>
              <a:t>45%</a:t>
            </a:r>
            <a:endParaRPr lang="en-NZ" sz="2000" b="0" dirty="0"/>
          </a:p>
          <a:p>
            <a:endParaRPr lang="en-NZ" sz="2000" b="0" dirty="0"/>
          </a:p>
          <a:p>
            <a:endParaRPr lang="en-NZ" sz="2000" b="0" dirty="0"/>
          </a:p>
          <a:p>
            <a:endParaRPr lang="en-NZ" sz="2000" b="0" dirty="0"/>
          </a:p>
          <a:p>
            <a:endParaRPr lang="en-NZ" sz="2000" b="0" dirty="0"/>
          </a:p>
          <a:p>
            <a:endParaRPr lang="en-NZ" sz="2000" b="0" dirty="0"/>
          </a:p>
          <a:p>
            <a:r>
              <a:rPr lang="en-NZ" sz="2000" b="0" dirty="0"/>
              <a:t>Student project </a:t>
            </a:r>
          </a:p>
          <a:p>
            <a:pPr lvl="1"/>
            <a:r>
              <a:rPr lang="en-NZ" sz="1600" dirty="0"/>
              <a:t>Ben Reriti – </a:t>
            </a:r>
            <a:r>
              <a:rPr lang="en-NZ" sz="1600" dirty="0" err="1"/>
              <a:t>Panpac</a:t>
            </a:r>
            <a:r>
              <a:rPr lang="en-NZ" sz="1600" dirty="0"/>
              <a:t> </a:t>
            </a:r>
            <a:r>
              <a:rPr lang="en-NZ" sz="1600" dirty="0">
                <a:sym typeface="Wingdings" panose="05000000000000000000" pitchFamily="2" charset="2"/>
              </a:rPr>
              <a:t> GPS tracking</a:t>
            </a:r>
          </a:p>
          <a:p>
            <a:pPr lvl="1"/>
            <a:r>
              <a:rPr lang="en-NZ" sz="1600" dirty="0">
                <a:sym typeface="Wingdings" panose="05000000000000000000" pitchFamily="2" charset="2"/>
              </a:rPr>
              <a:t>Cameron Leslie – NZ/CAN  Time study</a:t>
            </a:r>
            <a:endParaRPr lang="en-NZ" sz="1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98878"/>
              </p:ext>
            </p:extLst>
          </p:nvPr>
        </p:nvGraphicFramePr>
        <p:xfrm>
          <a:off x="7162801" y="38576"/>
          <a:ext cx="3460705" cy="2465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6644" y="4646963"/>
            <a:ext cx="2768918" cy="2026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515" y="2362201"/>
            <a:ext cx="3368526" cy="2165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713" y="3444941"/>
            <a:ext cx="2459793" cy="184484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817666" y="2554321"/>
            <a:ext cx="1110832" cy="1781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451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295400" y="299314"/>
            <a:ext cx="5829300" cy="868362"/>
          </a:xfrm>
        </p:spPr>
        <p:txBody>
          <a:bodyPr/>
          <a:lstStyle/>
          <a:p>
            <a:r>
              <a:rPr lang="en-NZ" altLang="en-US" sz="3200" dirty="0"/>
              <a:t>Extension / Crew Training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762000" y="1435607"/>
            <a:ext cx="5845175" cy="48307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altLang="en-US" sz="2400" dirty="0"/>
              <a:t>New challenges with full mechanisation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altLang="en-US" sz="2400" dirty="0"/>
              <a:t>Convert research into training materials for loggers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NZ" altLang="en-US" sz="2000" b="1" dirty="0"/>
              <a:t>Winch-assist workshops (27 to date)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NZ" altLang="en-US" sz="2000" b="1" dirty="0"/>
              <a:t>Cable logging &amp; </a:t>
            </a:r>
            <a:r>
              <a:rPr lang="en-NZ" altLang="en-US" sz="2000" b="1" dirty="0" err="1"/>
              <a:t>guyline</a:t>
            </a:r>
            <a:r>
              <a:rPr lang="en-NZ" altLang="en-US" sz="2000" b="1" dirty="0"/>
              <a:t> workshops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NZ" altLang="en-US" sz="2000" b="1" dirty="0"/>
              <a:t>Cable logging productivity coaching (supported by Rayonier &amp; </a:t>
            </a:r>
            <a:r>
              <a:rPr lang="en-NZ" altLang="en-US" sz="2000" b="1" dirty="0" err="1"/>
              <a:t>Ernslaw</a:t>
            </a:r>
            <a:r>
              <a:rPr lang="en-NZ" altLang="en-US" sz="2000" b="1" dirty="0"/>
              <a:t>)</a:t>
            </a:r>
          </a:p>
        </p:txBody>
      </p:sp>
      <p:graphicFrame>
        <p:nvGraphicFramePr>
          <p:cNvPr id="31748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149423"/>
              </p:ext>
            </p:extLst>
          </p:nvPr>
        </p:nvGraphicFramePr>
        <p:xfrm>
          <a:off x="7124701" y="3850989"/>
          <a:ext cx="381952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3" imgW="3822523" imgH="2932430" progId="Excel.Chart.8">
                  <p:embed/>
                </p:oleObj>
              </mc:Choice>
              <mc:Fallback>
                <p:oleObj name="Chart" r:id="rId3" imgW="3822523" imgH="293243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4701" y="3850989"/>
                        <a:ext cx="3819525" cy="292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9" name="char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543" y="259557"/>
            <a:ext cx="30734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666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4953000" cy="868362"/>
          </a:xfrm>
        </p:spPr>
        <p:txBody>
          <a:bodyPr/>
          <a:lstStyle/>
          <a:p>
            <a:r>
              <a:rPr lang="en-NZ" sz="3200" dirty="0"/>
              <a:t>Presentation Overview -</a:t>
            </a: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249363"/>
            <a:ext cx="9220200" cy="4830763"/>
          </a:xfrm>
        </p:spPr>
        <p:txBody>
          <a:bodyPr/>
          <a:lstStyle/>
          <a:p>
            <a:r>
              <a:rPr lang="en-NZ" sz="2400" dirty="0"/>
              <a:t>Autonomous forestry machines; </a:t>
            </a:r>
            <a:r>
              <a:rPr lang="en-NZ" sz="2400" i="1" dirty="0"/>
              <a:t>the robots are coming!</a:t>
            </a:r>
          </a:p>
          <a:p>
            <a:r>
              <a:rPr lang="en-NZ" sz="2400" dirty="0"/>
              <a:t>Benchmarking; </a:t>
            </a:r>
            <a:r>
              <a:rPr lang="en-NZ" sz="2400" i="1" dirty="0"/>
              <a:t>tracking cost and productivity since 2008!</a:t>
            </a:r>
          </a:p>
          <a:p>
            <a:r>
              <a:rPr lang="en-NZ" sz="2400" dirty="0"/>
              <a:t>Yarder survey: </a:t>
            </a:r>
            <a:r>
              <a:rPr lang="en-NZ" sz="2400" i="1" dirty="0"/>
              <a:t>what has changed 2012 </a:t>
            </a:r>
            <a:r>
              <a:rPr lang="en-NZ" sz="2400" i="1" dirty="0">
                <a:sym typeface="Wingdings" panose="05000000000000000000" pitchFamily="2" charset="2"/>
              </a:rPr>
              <a:t> </a:t>
            </a:r>
            <a:r>
              <a:rPr lang="en-NZ" sz="2400" i="1" dirty="0"/>
              <a:t>2018?</a:t>
            </a:r>
          </a:p>
          <a:p>
            <a:pPr lvl="1"/>
            <a:r>
              <a:rPr lang="en-NZ" sz="2000" b="1" dirty="0"/>
              <a:t>Euro yarders for NZ: </a:t>
            </a:r>
            <a:r>
              <a:rPr lang="en-NZ" sz="2000" b="1" i="1" dirty="0"/>
              <a:t>we’re going hybrid!</a:t>
            </a:r>
          </a:p>
          <a:p>
            <a:r>
              <a:rPr lang="en-NZ" sz="2400" dirty="0"/>
              <a:t>Improve system performance through technology…</a:t>
            </a:r>
          </a:p>
          <a:p>
            <a:pPr lvl="1"/>
            <a:r>
              <a:rPr lang="en-NZ" sz="2000" b="1" dirty="0"/>
              <a:t>Tension monitoring – </a:t>
            </a:r>
            <a:r>
              <a:rPr lang="en-NZ" sz="2000" b="1" i="1" dirty="0"/>
              <a:t>‘safety </a:t>
            </a:r>
            <a:r>
              <a:rPr lang="en-NZ" sz="2000" b="1" i="1" dirty="0"/>
              <a:t>in </a:t>
            </a:r>
            <a:r>
              <a:rPr lang="en-NZ" sz="2000" b="1" i="1" dirty="0"/>
              <a:t>numbers</a:t>
            </a:r>
            <a:r>
              <a:rPr lang="en-NZ" sz="2000" b="1" dirty="0"/>
              <a:t>’?</a:t>
            </a:r>
            <a:endParaRPr lang="en-NZ" sz="2000" b="1" dirty="0"/>
          </a:p>
          <a:p>
            <a:pPr lvl="1"/>
            <a:r>
              <a:rPr lang="en-NZ" sz="2000" b="1" dirty="0"/>
              <a:t>Machine utilisation – </a:t>
            </a:r>
            <a:r>
              <a:rPr lang="en-NZ" sz="2000" b="1" i="1" dirty="0"/>
              <a:t>who is doing what where?</a:t>
            </a:r>
          </a:p>
          <a:p>
            <a:pPr lvl="1"/>
            <a:r>
              <a:rPr lang="en-NZ" sz="2000" b="1" dirty="0"/>
              <a:t>Crew training – </a:t>
            </a:r>
            <a:r>
              <a:rPr lang="en-NZ" sz="2000" b="1" i="1" dirty="0"/>
              <a:t>getting our results to where it matters!</a:t>
            </a:r>
          </a:p>
          <a:p>
            <a:r>
              <a:rPr lang="en-NZ" sz="2400" dirty="0"/>
              <a:t>Integrated biomass harvesting: </a:t>
            </a:r>
            <a:r>
              <a:rPr lang="en-NZ" sz="2400" i="1" dirty="0"/>
              <a:t>dealing with our residues!</a:t>
            </a:r>
          </a:p>
        </p:txBody>
      </p:sp>
    </p:spTree>
    <p:extLst>
      <p:ext uri="{BB962C8B-B14F-4D97-AF65-F5344CB8AC3E}">
        <p14:creationId xmlns:p14="http://schemas.microsoft.com/office/powerpoint/2010/main" val="14449136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Harvester Simulator Project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915400" cy="4830763"/>
          </a:xfrm>
        </p:spPr>
        <p:txBody>
          <a:bodyPr/>
          <a:lstStyle/>
          <a:p>
            <a:pPr marL="0" indent="0">
              <a:buNone/>
            </a:pPr>
            <a:r>
              <a:rPr lang="en-NZ" sz="2400" dirty="0"/>
              <a:t>Good for training, but also research…</a:t>
            </a:r>
          </a:p>
          <a:p>
            <a:pPr marL="0" indent="0">
              <a:buNone/>
            </a:pPr>
            <a:endParaRPr lang="en-NZ" sz="1000" dirty="0"/>
          </a:p>
          <a:p>
            <a:r>
              <a:rPr lang="en-NZ" sz="2400" dirty="0"/>
              <a:t>Previous project </a:t>
            </a:r>
          </a:p>
          <a:p>
            <a:pPr lvl="1"/>
            <a:r>
              <a:rPr lang="en-NZ" sz="2000" b="1" dirty="0"/>
              <a:t>comparing </a:t>
            </a:r>
            <a:r>
              <a:rPr lang="en-NZ" sz="2000" b="1" dirty="0"/>
              <a:t>operators with gamers</a:t>
            </a:r>
            <a:r>
              <a:rPr lang="en-NZ" sz="1600" b="1" dirty="0"/>
              <a:t/>
            </a:r>
            <a:br>
              <a:rPr lang="en-NZ" sz="1600" b="1" dirty="0"/>
            </a:br>
            <a:r>
              <a:rPr lang="en-NZ" sz="800" b="1" dirty="0"/>
              <a:t> </a:t>
            </a:r>
          </a:p>
          <a:p>
            <a:r>
              <a:rPr lang="en-NZ" sz="2400" dirty="0"/>
              <a:t>Current FGR projects: </a:t>
            </a:r>
          </a:p>
          <a:p>
            <a:pPr lvl="1" indent="-342900"/>
            <a:r>
              <a:rPr lang="en-NZ" sz="2000" b="1" dirty="0"/>
              <a:t>comparing aptitude / personality traits</a:t>
            </a:r>
          </a:p>
          <a:p>
            <a:pPr lvl="1" indent="-342900"/>
            <a:r>
              <a:rPr lang="en-NZ" sz="2000" b="1" dirty="0"/>
              <a:t>checking simulator ‘accuracy’ – real versus simulated stand –</a:t>
            </a:r>
            <a:br>
              <a:rPr lang="en-NZ" sz="2000" b="1" dirty="0"/>
            </a:br>
            <a:r>
              <a:rPr lang="en-NZ" sz="2000" b="1" dirty="0"/>
              <a:t>prep for remote operated machinery</a:t>
            </a:r>
            <a:endParaRPr lang="en-NZ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1" y="1138124"/>
            <a:ext cx="4194197" cy="2656675"/>
          </a:xfrm>
          <a:prstGeom prst="rect">
            <a:avLst/>
          </a:prstGeom>
        </p:spPr>
      </p:pic>
      <p:pic>
        <p:nvPicPr>
          <p:cNvPr id="5" name="Content Placeholder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0" y="4572000"/>
            <a:ext cx="28956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07244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66701"/>
            <a:ext cx="6286500" cy="715962"/>
          </a:xfrm>
        </p:spPr>
        <p:txBody>
          <a:bodyPr/>
          <a:lstStyle/>
          <a:p>
            <a:r>
              <a:rPr lang="en-NZ" dirty="0" smtClean="0"/>
              <a:t>Integrated </a:t>
            </a:r>
            <a:r>
              <a:rPr lang="en-NZ" sz="3200" dirty="0"/>
              <a:t>biomass</a:t>
            </a:r>
            <a:r>
              <a:rPr lang="en-NZ" dirty="0" smtClean="0"/>
              <a:t> systems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80827"/>
            <a:ext cx="6400800" cy="4830763"/>
          </a:xfrm>
        </p:spPr>
        <p:txBody>
          <a:bodyPr/>
          <a:lstStyle/>
          <a:p>
            <a:r>
              <a:rPr lang="en-NZ" sz="2000" dirty="0"/>
              <a:t>‘New’ FGR project – actively managing large volumes on smaller landings…</a:t>
            </a:r>
          </a:p>
          <a:p>
            <a:pPr lvl="1"/>
            <a:r>
              <a:rPr lang="en-NZ" sz="2000" b="1" dirty="0"/>
              <a:t>Note: also LIRO 1990s, UC 2008, FFR 2010!</a:t>
            </a:r>
          </a:p>
          <a:p>
            <a:endParaRPr lang="en-NZ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286001"/>
            <a:ext cx="6112934" cy="3438525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5198" y="182563"/>
            <a:ext cx="3041974" cy="22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105717" y="3062592"/>
            <a:ext cx="3171883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Symbol" pitchFamily="18" charset="2"/>
              <a:buChar char="·"/>
              <a:defRPr sz="24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 Black" pitchFamily="34" charset="0"/>
              <a:buChar char="-"/>
              <a:defRPr sz="2400">
                <a:solidFill>
                  <a:schemeClr val="bg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r>
              <a:rPr lang="en-NZ" sz="2000" kern="0" dirty="0"/>
              <a:t>Sharing international experience</a:t>
            </a:r>
          </a:p>
          <a:p>
            <a:r>
              <a:rPr lang="en-NZ" sz="2000" kern="0" dirty="0"/>
              <a:t>+ NZ based case studies</a:t>
            </a:r>
          </a:p>
          <a:p>
            <a:r>
              <a:rPr lang="en-NZ" sz="2000" kern="0" dirty="0"/>
              <a:t>Systems + products + markets</a:t>
            </a:r>
          </a:p>
          <a:p>
            <a:endParaRPr lang="en-NZ" sz="2400" kern="0" dirty="0"/>
          </a:p>
        </p:txBody>
      </p:sp>
    </p:spTree>
    <p:extLst>
      <p:ext uri="{BB962C8B-B14F-4D97-AF65-F5344CB8AC3E}">
        <p14:creationId xmlns:p14="http://schemas.microsoft.com/office/powerpoint/2010/main" val="103642263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8832850" cy="868362"/>
          </a:xfrm>
        </p:spPr>
        <p:txBody>
          <a:bodyPr/>
          <a:lstStyle/>
          <a:p>
            <a:r>
              <a:rPr lang="en-NZ" dirty="0" smtClean="0"/>
              <a:t>The simple summary…</a:t>
            </a:r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838200" y="1600200"/>
            <a:ext cx="10896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</a:pPr>
            <a:r>
              <a:rPr lang="en-NZ" sz="2800" b="1" kern="0" dirty="0">
                <a:solidFill>
                  <a:srgbClr val="000514"/>
                </a:solidFill>
                <a:latin typeface="Arial"/>
                <a:cs typeface="Arial"/>
              </a:rPr>
              <a:t>Many exciting automation opportunities in the near future: from simple technology improvement through to fully autonomous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</a:pPr>
            <a:endParaRPr lang="en-NZ" sz="2800" b="1" kern="0" dirty="0">
              <a:solidFill>
                <a:srgbClr val="000514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</a:pPr>
            <a:r>
              <a:rPr lang="en-NZ" sz="2800" b="1" kern="0" dirty="0">
                <a:solidFill>
                  <a:srgbClr val="000514"/>
                </a:solidFill>
                <a:latin typeface="Arial"/>
                <a:cs typeface="Arial"/>
              </a:rPr>
              <a:t>FGR / UC ‘collaboration’ very beneficial (for both hopefully!).</a:t>
            </a:r>
            <a:endParaRPr lang="en-NZ" sz="2800" b="1" kern="0" dirty="0">
              <a:solidFill>
                <a:srgbClr val="000514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</a:pPr>
            <a:endParaRPr lang="en-NZ" sz="2800" b="1" kern="0" dirty="0">
              <a:solidFill>
                <a:srgbClr val="000514"/>
              </a:solidFill>
              <a:latin typeface="Arial"/>
              <a:cs typeface="Arial"/>
            </a:endParaRPr>
          </a:p>
          <a:p>
            <a:pPr marL="342900" indent="-342900" eaLnBrk="0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</a:pPr>
            <a:endParaRPr lang="en-NZ" sz="2800" b="1" kern="0" dirty="0">
              <a:solidFill>
                <a:srgbClr val="00051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681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2201" y="728620"/>
            <a:ext cx="715865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ctr">
              <a:spcAft>
                <a:spcPts val="1000"/>
              </a:spcAft>
            </a:pPr>
            <a:r>
              <a:rPr lang="en-US" sz="4000" dirty="0">
                <a:solidFill>
                  <a:srgbClr val="C00000"/>
                </a:solidFill>
              </a:rPr>
              <a:t>International FE Conference 2018</a:t>
            </a:r>
            <a:r>
              <a:rPr lang="en-US" sz="4800" dirty="0">
                <a:solidFill>
                  <a:srgbClr val="C00000"/>
                </a:solidFill>
              </a:rPr>
              <a:t/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16-19 April, Holiday Inn, </a:t>
            </a:r>
            <a:r>
              <a:rPr lang="en-US" sz="2400" dirty="0">
                <a:solidFill>
                  <a:srgbClr val="C00000"/>
                </a:solidFill>
              </a:rPr>
              <a:t>Rotorua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NZ" sz="2400" i="1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“Quenching our thirst for new knowledge.” </a:t>
            </a:r>
            <a:endParaRPr lang="en-NZ" sz="2400" i="1" dirty="0">
              <a:solidFill>
                <a:srgbClr val="222222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32286" y="236810"/>
            <a:ext cx="9135714" cy="542659"/>
          </a:xfrm>
        </p:spPr>
        <p:txBody>
          <a:bodyPr/>
          <a:lstStyle/>
          <a:p>
            <a:r>
              <a:rPr lang="en-US" sz="2400" dirty="0"/>
              <a:t>With thanks to FGR….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898544" y="4730535"/>
            <a:ext cx="5499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spcAft>
                <a:spcPts val="1000"/>
              </a:spcAft>
            </a:pPr>
            <a:r>
              <a:rPr lang="en-NZ" sz="2000" dirty="0">
                <a:solidFill>
                  <a:srgbClr val="222222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Conference; approx. 180 participants (60+ internationals, 22 countries) – very positive feedback!  All conference presentations online.</a:t>
            </a:r>
            <a:endParaRPr lang="en-NZ" sz="2400" dirty="0">
              <a:solidFill>
                <a:srgbClr val="222222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886200"/>
            <a:ext cx="3792944" cy="2844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2210822"/>
            <a:ext cx="6553200" cy="24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3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10200" y="2590800"/>
            <a:ext cx="63785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Rien Visser</a:t>
            </a:r>
            <a:b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School of Forestry</a:t>
            </a:r>
            <a:b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</a:br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University of Canterbury</a:t>
            </a:r>
          </a:p>
          <a:p>
            <a:pPr algn="r"/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Rien.Visser@Canterbury.ac.nz</a:t>
            </a:r>
          </a:p>
          <a:p>
            <a:pPr algn="r"/>
            <a:endParaRPr lang="en-US" altLang="en-US" sz="24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r"/>
            <a:endParaRPr lang="en-US" altLang="en-US" sz="2400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r"/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www.fgr.nz</a:t>
            </a:r>
            <a:r>
              <a:rPr lang="en-US" altLang="en-US" sz="2400" dirty="0" smtClean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</a:p>
          <a:p>
            <a:pPr algn="r"/>
            <a:endParaRPr lang="en-US" altLang="en-US" sz="24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r"/>
            <a:endParaRPr lang="en-US" altLang="en-US" sz="2400" u="sng" dirty="0" smtClean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r"/>
            <a:endParaRPr lang="en-US" altLang="en-US" sz="240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381000"/>
            <a:ext cx="1860330" cy="1411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867400"/>
            <a:ext cx="1860121" cy="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3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47800" y="363174"/>
            <a:ext cx="9220200" cy="6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4000" b="1">
                <a:solidFill>
                  <a:srgbClr val="0081AB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3600" b="1">
                <a:solidFill>
                  <a:srgbClr val="0081AB"/>
                </a:solidFill>
                <a:latin typeface="Arial" charset="0"/>
              </a:defRPr>
            </a:lvl2pPr>
            <a:lvl3pPr algn="ctr" eaLnBrk="0" hangingPunct="0">
              <a:defRPr sz="3600" b="1">
                <a:solidFill>
                  <a:srgbClr val="0081AB"/>
                </a:solidFill>
                <a:latin typeface="Arial" charset="0"/>
              </a:defRPr>
            </a:lvl3pPr>
            <a:lvl4pPr algn="ctr" eaLnBrk="0" hangingPunct="0">
              <a:defRPr sz="3600" b="1">
                <a:solidFill>
                  <a:srgbClr val="0081AB"/>
                </a:solidFill>
                <a:latin typeface="Arial" charset="0"/>
              </a:defRPr>
            </a:lvl4pPr>
            <a:lvl5pPr algn="ctr" eaLnBrk="0" hangingPunct="0">
              <a:defRPr sz="3600" b="1">
                <a:solidFill>
                  <a:srgbClr val="0081AB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1AB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1AB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1AB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81AB"/>
                </a:solidFill>
                <a:latin typeface="Arial" charset="0"/>
              </a:defRPr>
            </a:lvl9pPr>
          </a:lstStyle>
          <a:p>
            <a:r>
              <a:rPr lang="en-US" altLang="en-US" sz="3200" dirty="0"/>
              <a:t>Autonomous forestry machines the forest?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438802"/>
            <a:ext cx="4953000" cy="33815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1438802"/>
            <a:ext cx="6096000" cy="338156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857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000" dirty="0"/>
              <a:t>Example: Semi-autonomous yarder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61238"/>
            <a:ext cx="8229600" cy="45307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NZ" sz="2400" dirty="0"/>
              <a:t>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95400" y="1371601"/>
            <a:ext cx="5181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NZ" sz="2400" b="1" kern="0" dirty="0">
                <a:solidFill>
                  <a:schemeClr val="bg2"/>
                </a:solidFill>
              </a:rPr>
              <a:t>Computer control / autonomous carriage movement.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NZ" sz="2400" b="1" kern="0" dirty="0">
                <a:solidFill>
                  <a:schemeClr val="bg2"/>
                </a:solidFill>
                <a:sym typeface="Wingdings" panose="05000000000000000000" pitchFamily="2" charset="2"/>
              </a:rPr>
              <a:t> no operator and or operator free to undertake other tasks.</a:t>
            </a:r>
            <a:r>
              <a:rPr lang="en-NZ" sz="2400" b="1" kern="0" dirty="0">
                <a:solidFill>
                  <a:schemeClr val="bg2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NZ" sz="2000" kern="0" dirty="0">
              <a:solidFill>
                <a:schemeClr val="bg2"/>
              </a:solidFill>
            </a:endParaRPr>
          </a:p>
        </p:txBody>
      </p:sp>
      <p:pic>
        <p:nvPicPr>
          <p:cNvPr id="5" name="Picture 4" descr="http://www.excavators-uk.com/uploads/1/4/1/3/14133667/4696192_ori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1268442"/>
            <a:ext cx="4114800" cy="446956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04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10871200" cy="868362"/>
          </a:xfrm>
        </p:spPr>
        <p:txBody>
          <a:bodyPr/>
          <a:lstStyle/>
          <a:p>
            <a:r>
              <a:rPr lang="en-NZ" sz="4000" dirty="0"/>
              <a:t>Forestry - Konrad ‘</a:t>
            </a:r>
            <a:r>
              <a:rPr lang="en-NZ" sz="4000" dirty="0" err="1"/>
              <a:t>Pully</a:t>
            </a:r>
            <a:r>
              <a:rPr lang="en-NZ" sz="4000" dirty="0"/>
              <a:t>’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1447800"/>
            <a:ext cx="5334000" cy="118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NZ" b="1" kern="0" dirty="0">
                <a:solidFill>
                  <a:schemeClr val="bg2"/>
                </a:solidFill>
              </a:rPr>
              <a:t>Semi-autonomous, but guided by cable!</a:t>
            </a:r>
          </a:p>
          <a:p>
            <a:pPr marL="0" indent="0">
              <a:buNone/>
            </a:pPr>
            <a:r>
              <a:rPr lang="en-NZ" b="1" kern="0" dirty="0">
                <a:solidFill>
                  <a:schemeClr val="bg2"/>
                </a:solidFill>
              </a:rPr>
              <a:t>Designed for slope, shuttle between harvester and roadside / landing area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3201" y="1219200"/>
            <a:ext cx="3698552" cy="560397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3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3463"/>
            <a:ext cx="8832850" cy="868362"/>
          </a:xfrm>
        </p:spPr>
        <p:txBody>
          <a:bodyPr/>
          <a:lstStyle/>
          <a:p>
            <a:r>
              <a:rPr lang="en-NZ" sz="2800" dirty="0"/>
              <a:t>Autonomous ‘Extraction</a:t>
            </a:r>
            <a:r>
              <a:rPr lang="en-NZ" sz="2800" dirty="0"/>
              <a:t>’ – </a:t>
            </a:r>
            <a:r>
              <a:rPr lang="en-NZ" sz="2800" dirty="0"/>
              <a:t>how does it work?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9800" y="838200"/>
            <a:ext cx="4800600" cy="28956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3421380"/>
            <a:ext cx="4659561" cy="2797686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4343400"/>
            <a:ext cx="3468314" cy="21104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47800" y="914400"/>
            <a:ext cx="4419600" cy="2484120"/>
          </a:xfrm>
        </p:spPr>
        <p:txBody>
          <a:bodyPr/>
          <a:lstStyle/>
          <a:p>
            <a:pPr marL="0" indent="0">
              <a:buNone/>
            </a:pPr>
            <a:r>
              <a:rPr lang="en-NZ" sz="2000" b="0" u="sng" dirty="0"/>
              <a:t>Tractor Drone</a:t>
            </a:r>
          </a:p>
          <a:p>
            <a:r>
              <a:rPr lang="en-NZ" sz="2000" b="0" dirty="0"/>
              <a:t>Already advanced - for harvesting crop (e.g. grain)</a:t>
            </a:r>
          </a:p>
          <a:p>
            <a:r>
              <a:rPr lang="en-NZ" sz="2000" b="0" dirty="0"/>
              <a:t>Aligns with harvester using GPS + sensors</a:t>
            </a:r>
          </a:p>
          <a:p>
            <a:r>
              <a:rPr lang="en-NZ" sz="2000" b="0" dirty="0"/>
              <a:t>Returns to unloading area by </a:t>
            </a:r>
            <a:r>
              <a:rPr lang="en-NZ" sz="2000" b="0" dirty="0"/>
              <a:t>GPS</a:t>
            </a:r>
            <a:endParaRPr lang="en-NZ" sz="2000" b="0" dirty="0"/>
          </a:p>
          <a:p>
            <a:endParaRPr lang="en-NZ" sz="2000" b="0" dirty="0"/>
          </a:p>
          <a:p>
            <a:pPr marL="0" indent="0">
              <a:buNone/>
            </a:pPr>
            <a:endParaRPr lang="en-NZ" sz="2000" b="0" dirty="0"/>
          </a:p>
          <a:p>
            <a:pPr marL="0" indent="0">
              <a:buNone/>
            </a:pPr>
            <a:endParaRPr lang="en-NZ" sz="2000" b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705600" y="3810001"/>
            <a:ext cx="3505200" cy="76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8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Symbol" pitchFamily="18" charset="2"/>
              <a:buChar char="·"/>
              <a:defRPr sz="2400">
                <a:solidFill>
                  <a:schemeClr val="bg2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30000"/>
              </a:spcAft>
              <a:buClr>
                <a:srgbClr val="0081AB"/>
              </a:buClr>
              <a:buSzPct val="120000"/>
              <a:buFont typeface="Arial Black" pitchFamily="34" charset="0"/>
              <a:buChar char="-"/>
              <a:defRPr sz="2400">
                <a:solidFill>
                  <a:schemeClr val="bg2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2000" b="1">
                <a:solidFill>
                  <a:schemeClr val="bg2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81AB"/>
              </a:buClr>
              <a:buSzPct val="70000"/>
              <a:buFont typeface="Wingdings" pitchFamily="2" charset="2"/>
              <a:buChar char="n"/>
              <a:defRPr sz="1600" b="1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r>
              <a:rPr lang="en-NZ" sz="2000" b="0" kern="0" dirty="0"/>
              <a:t>Purpose built!</a:t>
            </a:r>
          </a:p>
          <a:p>
            <a:endParaRPr lang="en-NZ" sz="2000" b="0" kern="0" dirty="0"/>
          </a:p>
          <a:p>
            <a:endParaRPr lang="en-NZ" sz="2000" b="0" kern="0" dirty="0"/>
          </a:p>
          <a:p>
            <a:pPr marL="0" indent="0">
              <a:buNone/>
            </a:pPr>
            <a:endParaRPr lang="en-NZ" sz="2000" b="0" kern="0" dirty="0"/>
          </a:p>
          <a:p>
            <a:pPr marL="0" indent="0">
              <a:buNone/>
            </a:pPr>
            <a:endParaRPr lang="en-NZ" sz="2000" b="0" kern="0" dirty="0"/>
          </a:p>
        </p:txBody>
      </p:sp>
    </p:spTree>
    <p:extLst>
      <p:ext uri="{BB962C8B-B14F-4D97-AF65-F5344CB8AC3E}">
        <p14:creationId xmlns:p14="http://schemas.microsoft.com/office/powerpoint/2010/main" val="300697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2839"/>
            <a:ext cx="5091546" cy="639762"/>
          </a:xfrm>
        </p:spPr>
        <p:txBody>
          <a:bodyPr/>
          <a:lstStyle/>
          <a:p>
            <a:r>
              <a:rPr lang="en-NZ" sz="3200" dirty="0"/>
              <a:t>Autonomous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52601"/>
            <a:ext cx="6234547" cy="453072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NZ" sz="2000" dirty="0"/>
              <a:t>Most logical + largest commercial opportunity?</a:t>
            </a:r>
          </a:p>
          <a:p>
            <a:pPr>
              <a:spcAft>
                <a:spcPts val="600"/>
              </a:spcAft>
            </a:pPr>
            <a:r>
              <a:rPr lang="en-NZ" sz="2000" dirty="0"/>
              <a:t>Forwarder/skidder, shuttle </a:t>
            </a:r>
            <a:r>
              <a:rPr lang="en-NZ" sz="2000" dirty="0"/>
              <a:t>logs /</a:t>
            </a:r>
            <a:r>
              <a:rPr lang="en-NZ" sz="2000" dirty="0"/>
              <a:t>stems from harvester to ‘</a:t>
            </a:r>
            <a:r>
              <a:rPr lang="en-NZ" sz="2000" dirty="0"/>
              <a:t>landing’</a:t>
            </a:r>
          </a:p>
          <a:p>
            <a:pPr>
              <a:spcAft>
                <a:spcPts val="600"/>
              </a:spcAft>
            </a:pPr>
            <a:r>
              <a:rPr lang="en-NZ" sz="2000" dirty="0"/>
              <a:t>Loading </a:t>
            </a:r>
            <a:r>
              <a:rPr lang="en-NZ" sz="2000" dirty="0"/>
              <a:t>/ </a:t>
            </a:r>
            <a:r>
              <a:rPr lang="en-NZ" sz="2000" dirty="0"/>
              <a:t>Unloading by </a:t>
            </a:r>
            <a:r>
              <a:rPr lang="en-NZ" sz="2000" dirty="0"/>
              <a:t>harvester and or designated loader(s)</a:t>
            </a:r>
          </a:p>
          <a:p>
            <a:pPr>
              <a:spcAft>
                <a:spcPts val="600"/>
              </a:spcAft>
            </a:pPr>
            <a:r>
              <a:rPr lang="en-NZ" sz="2000" dirty="0"/>
              <a:t>Semi-autonomous - Movement + remote operator loading / </a:t>
            </a:r>
            <a:r>
              <a:rPr lang="en-NZ" sz="2000" dirty="0"/>
              <a:t>unloading</a:t>
            </a:r>
          </a:p>
          <a:p>
            <a:pPr>
              <a:spcAft>
                <a:spcPts val="600"/>
              </a:spcAft>
            </a:pPr>
            <a:r>
              <a:rPr lang="en-NZ" sz="2000" dirty="0"/>
              <a:t>Student project (FGR / FWPA)…</a:t>
            </a:r>
            <a:endParaRPr lang="en-NZ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91747" y="124235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Z"/>
          </a:p>
        </p:txBody>
      </p:sp>
      <p:pic>
        <p:nvPicPr>
          <p:cNvPr id="6145" name="Picture 2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12840"/>
            <a:ext cx="3124200" cy="2175527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291942" y="2388366"/>
            <a:ext cx="362791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NZ" altLang="en-US" sz="110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forwarder +self-loading </a:t>
            </a:r>
            <a:r>
              <a:rPr lang="en-NZ" altLang="en-US" sz="90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(Image from </a:t>
            </a:r>
            <a:r>
              <a:rPr lang="en-NZ" altLang="en-US" sz="900" i="1" dirty="0" err="1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Ringdahl</a:t>
            </a:r>
            <a:r>
              <a:rPr lang="en-NZ" altLang="en-US" sz="900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2011)</a:t>
            </a:r>
            <a:endParaRPr lang="en-NZ" alt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32268"/>
            <a:ext cx="3497580" cy="2433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3276600"/>
            <a:ext cx="4800600" cy="30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4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831" y="178914"/>
            <a:ext cx="8832850" cy="868362"/>
          </a:xfrm>
        </p:spPr>
        <p:txBody>
          <a:bodyPr/>
          <a:lstStyle/>
          <a:p>
            <a:r>
              <a:rPr lang="en-NZ" sz="3200" dirty="0"/>
              <a:t>Autonomous felling? – we cant see yet!</a:t>
            </a: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142751"/>
            <a:ext cx="6381556" cy="814663"/>
          </a:xfrm>
        </p:spPr>
        <p:txBody>
          <a:bodyPr/>
          <a:lstStyle/>
          <a:p>
            <a:r>
              <a:rPr lang="en-NZ" sz="2400" dirty="0"/>
              <a:t>Hardware is there – technology exists</a:t>
            </a:r>
          </a:p>
          <a:p>
            <a:r>
              <a:rPr lang="en-NZ" sz="2400" dirty="0"/>
              <a:t>Software is not – hard to see the trees!</a:t>
            </a:r>
          </a:p>
          <a:p>
            <a:endParaRPr lang="en-NZ" sz="2400" dirty="0"/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5" name="Picture 4" descr="C:\Users\jmv33\AppData\Local\Microsoft\Windows\Temporary Internet Files\Content.Word\tdm_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0" t="7607" r="7628" b="5010"/>
          <a:stretch/>
        </p:blipFill>
        <p:spPr bwMode="auto">
          <a:xfrm>
            <a:off x="2693237" y="2302221"/>
            <a:ext cx="6048520" cy="405938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9949" y="6375428"/>
            <a:ext cx="7226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from the OSU / USFS tree identification vision system: Lucas Wells &amp; Woodam Chung</a:t>
            </a:r>
            <a:endParaRPr lang="en-NZ" sz="1400" dirty="0"/>
          </a:p>
        </p:txBody>
      </p:sp>
      <p:sp>
        <p:nvSpPr>
          <p:cNvPr id="4" name="Cloud 3"/>
          <p:cNvSpPr/>
          <p:nvPr/>
        </p:nvSpPr>
        <p:spPr bwMode="auto">
          <a:xfrm>
            <a:off x="7623065" y="3638425"/>
            <a:ext cx="2857499" cy="2108299"/>
          </a:xfrm>
          <a:prstGeom prst="cloud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N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algn="ctr" eaLnBrk="0" hangingPunct="0"/>
            <a:r>
              <a:rPr lang="en-N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the</a:t>
            </a:r>
            <a:r>
              <a:rPr lang="en-NZ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Cloud!</a:t>
            </a:r>
          </a:p>
          <a:p>
            <a:pPr eaLnBrk="0" hangingPunct="0"/>
            <a:endParaRPr lang="en-N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6047" y="4525284"/>
            <a:ext cx="546509" cy="88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 bwMode="auto">
          <a:xfrm rot="15152274">
            <a:off x="7042906" y="4754713"/>
            <a:ext cx="241086" cy="42648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NZ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213" y="3526997"/>
            <a:ext cx="1632413" cy="222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063" y="1142751"/>
            <a:ext cx="3013502" cy="226012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44705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408" y="299908"/>
            <a:ext cx="8832850" cy="868362"/>
          </a:xfrm>
        </p:spPr>
        <p:txBody>
          <a:bodyPr/>
          <a:lstStyle/>
          <a:p>
            <a:r>
              <a:rPr lang="en-NZ" b="1" dirty="0" smtClean="0"/>
              <a:t>But, vision…</a:t>
            </a:r>
            <a:endParaRPr lang="en-N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96615"/>
            <a:ext cx="7928264" cy="720950"/>
          </a:xfrm>
        </p:spPr>
        <p:txBody>
          <a:bodyPr/>
          <a:lstStyle/>
          <a:p>
            <a:r>
              <a:rPr lang="en-NZ" sz="2000" dirty="0"/>
              <a:t>Software can identify defined </a:t>
            </a:r>
            <a:r>
              <a:rPr lang="en-NZ" sz="2000" dirty="0"/>
              <a:t>shapes…</a:t>
            </a:r>
            <a:endParaRPr lang="en-NZ" sz="2000" dirty="0"/>
          </a:p>
          <a:p>
            <a:r>
              <a:rPr lang="en-NZ" sz="2000" dirty="0"/>
              <a:t>i.e. felled stems on a cable logging site to automate yarder movement and pick up…</a:t>
            </a:r>
            <a:endParaRPr lang="en-NZ" sz="2000" dirty="0"/>
          </a:p>
          <a:p>
            <a:endParaRPr lang="en-NZ" sz="2000" dirty="0"/>
          </a:p>
          <a:p>
            <a:endParaRPr lang="en-NZ" sz="2000" dirty="0"/>
          </a:p>
          <a:p>
            <a:endParaRPr lang="en-NZ" sz="2000" dirty="0"/>
          </a:p>
        </p:txBody>
      </p:sp>
      <p:sp>
        <p:nvSpPr>
          <p:cNvPr id="6" name="Rectangle 5"/>
          <p:cNvSpPr/>
          <p:nvPr/>
        </p:nvSpPr>
        <p:spPr>
          <a:xfrm>
            <a:off x="4948067" y="6333402"/>
            <a:ext cx="2519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from the NIBIO, Norway</a:t>
            </a:r>
            <a:endParaRPr lang="en-NZ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1" y="2514601"/>
            <a:ext cx="5157355" cy="363538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10601" y="1841435"/>
            <a:ext cx="21638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812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15032</TotalTime>
  <Words>884</Words>
  <Application>Microsoft Office PowerPoint</Application>
  <PresentationFormat>Widescreen</PresentationFormat>
  <Paragraphs>212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MS PGothic</vt:lpstr>
      <vt:lpstr>Arial</vt:lpstr>
      <vt:lpstr>Arial Black</vt:lpstr>
      <vt:lpstr>Calibri</vt:lpstr>
      <vt:lpstr>Garamond</vt:lpstr>
      <vt:lpstr>Symbol</vt:lpstr>
      <vt:lpstr>Times New Roman</vt:lpstr>
      <vt:lpstr>Verdana</vt:lpstr>
      <vt:lpstr>Wingdings</vt:lpstr>
      <vt:lpstr>Stream</vt:lpstr>
      <vt:lpstr>Chart</vt:lpstr>
      <vt:lpstr>Harvesting Technology &amp; Automation Trends </vt:lpstr>
      <vt:lpstr>Presentation Overview -</vt:lpstr>
      <vt:lpstr>PowerPoint Presentation</vt:lpstr>
      <vt:lpstr>Example: Semi-autonomous yarder</vt:lpstr>
      <vt:lpstr>Forestry - Konrad ‘Pully’</vt:lpstr>
      <vt:lpstr>Autonomous ‘Extraction’ – how does it work?</vt:lpstr>
      <vt:lpstr>Autonomous Extraction</vt:lpstr>
      <vt:lpstr>Autonomous felling? – we cant see yet!</vt:lpstr>
      <vt:lpstr>But, vision…</vt:lpstr>
      <vt:lpstr>FGR UC Benchmarking System</vt:lpstr>
      <vt:lpstr>Benchmarking – Mechanisation</vt:lpstr>
      <vt:lpstr>Yarder Survey – 2018 Results</vt:lpstr>
      <vt:lpstr>Type &amp; Models…</vt:lpstr>
      <vt:lpstr>Rigging Configurations used?</vt:lpstr>
      <vt:lpstr>European Yarder Design Project</vt:lpstr>
      <vt:lpstr>European Yarder Design Project</vt:lpstr>
      <vt:lpstr>Technology: Tension Monitoring App</vt:lpstr>
      <vt:lpstr>Technology: GPS Tracking  / Utilisation Rate</vt:lpstr>
      <vt:lpstr>Extension / Crew Training</vt:lpstr>
      <vt:lpstr>Harvester Simulator Project</vt:lpstr>
      <vt:lpstr>Integrated biomass systems</vt:lpstr>
      <vt:lpstr>The simple summary…</vt:lpstr>
      <vt:lpstr>With thanks to FGR….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Forests Research Limited</dc:title>
  <dc:creator>Dale</dc:creator>
  <cp:lastModifiedBy>Veronica Bennett</cp:lastModifiedBy>
  <cp:revision>449</cp:revision>
  <cp:lastPrinted>2017-05-09T22:49:58Z</cp:lastPrinted>
  <dcterms:created xsi:type="dcterms:W3CDTF">2006-05-14T21:08:15Z</dcterms:created>
  <dcterms:modified xsi:type="dcterms:W3CDTF">2018-10-07T23:42:21Z</dcterms:modified>
</cp:coreProperties>
</file>